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7" r:id="rId5"/>
    <p:sldId id="287" r:id="rId6"/>
    <p:sldId id="288" r:id="rId7"/>
    <p:sldId id="289" r:id="rId8"/>
    <p:sldId id="290" r:id="rId9"/>
    <p:sldId id="367" r:id="rId10"/>
    <p:sldId id="380" r:id="rId11"/>
    <p:sldId id="381" r:id="rId12"/>
    <p:sldId id="382" r:id="rId13"/>
    <p:sldId id="383" r:id="rId14"/>
    <p:sldId id="292" r:id="rId15"/>
    <p:sldId id="384" r:id="rId16"/>
    <p:sldId id="296" r:id="rId17"/>
    <p:sldId id="385" r:id="rId18"/>
    <p:sldId id="386" r:id="rId19"/>
    <p:sldId id="387" r:id="rId20"/>
    <p:sldId id="300" r:id="rId21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fr-FR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AEB4C0-5A17-1103-2054-080584FB8699}" v="12" dt="2020-04-06T15:56:09.912"/>
    <p1510:client id="{7A9DA815-05D9-FA49-AC39-170BEDFA9B26}" v="53" dt="2020-01-06T15:36:26.933"/>
    <p1510:client id="{CCAC3B3E-535D-FE4B-85C3-DCCA03896C1B}" v="89" dt="2020-01-06T15:24:11.81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8"/>
    <p:restoredTop sz="98932" autoAdjust="0"/>
  </p:normalViewPr>
  <p:slideViewPr>
    <p:cSldViewPr snapToGrid="0" snapToObjects="1">
      <p:cViewPr varScale="1">
        <p:scale>
          <a:sx n="67" d="100"/>
          <a:sy n="67" d="100"/>
        </p:scale>
        <p:origin x="1548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 Goodwin" userId="S::sim@encounteredu.com::a3252ba9-8331-4298-b584-834c6b76bce2" providerId="AD" clId="Web-{4AAEB4C0-5A17-1103-2054-080584FB8699}"/>
    <pc:docChg chg="modSld">
      <pc:chgData name="Sim Goodwin" userId="S::sim@encounteredu.com::a3252ba9-8331-4298-b584-834c6b76bce2" providerId="AD" clId="Web-{4AAEB4C0-5A17-1103-2054-080584FB8699}" dt="2020-04-06T15:56:09.912" v="7"/>
      <pc:docMkLst>
        <pc:docMk/>
      </pc:docMkLst>
      <pc:sldChg chg="modSp">
        <pc:chgData name="Sim Goodwin" userId="S::sim@encounteredu.com::a3252ba9-8331-4298-b584-834c6b76bce2" providerId="AD" clId="Web-{4AAEB4C0-5A17-1103-2054-080584FB8699}" dt="2020-04-06T15:55:59.224" v="3"/>
        <pc:sldMkLst>
          <pc:docMk/>
          <pc:sldMk cId="2468242751" sldId="287"/>
        </pc:sldMkLst>
        <pc:spChg chg="mod">
          <ac:chgData name="Sim Goodwin" userId="S::sim@encounteredu.com::a3252ba9-8331-4298-b584-834c6b76bce2" providerId="AD" clId="Web-{4AAEB4C0-5A17-1103-2054-080584FB8699}" dt="2020-04-06T15:55:54.599" v="0"/>
          <ac:spMkLst>
            <pc:docMk/>
            <pc:sldMk cId="2468242751" sldId="287"/>
            <ac:spMk id="6" creationId="{3DBF3EA0-5069-DE4C-A8FD-51DCB41E620B}"/>
          </ac:spMkLst>
        </pc:spChg>
        <pc:graphicFrameChg chg="mod modGraphic">
          <ac:chgData name="Sim Goodwin" userId="S::sim@encounteredu.com::a3252ba9-8331-4298-b584-834c6b76bce2" providerId="AD" clId="Web-{4AAEB4C0-5A17-1103-2054-080584FB8699}" dt="2020-04-06T15:55:59.224" v="3"/>
          <ac:graphicFrameMkLst>
            <pc:docMk/>
            <pc:sldMk cId="2468242751" sldId="287"/>
            <ac:graphicFrameMk id="5" creationId="{032A89CD-F4A0-AA4D-AC5F-4CFC1A2E68E2}"/>
          </ac:graphicFrameMkLst>
        </pc:graphicFrameChg>
      </pc:sldChg>
      <pc:sldChg chg="modSp">
        <pc:chgData name="Sim Goodwin" userId="S::sim@encounteredu.com::a3252ba9-8331-4298-b584-834c6b76bce2" providerId="AD" clId="Web-{4AAEB4C0-5A17-1103-2054-080584FB8699}" dt="2020-04-06T15:56:09.912" v="7"/>
        <pc:sldMkLst>
          <pc:docMk/>
          <pc:sldMk cId="2141043431" sldId="288"/>
        </pc:sldMkLst>
        <pc:spChg chg="mod">
          <ac:chgData name="Sim Goodwin" userId="S::sim@encounteredu.com::a3252ba9-8331-4298-b584-834c6b76bce2" providerId="AD" clId="Web-{4AAEB4C0-5A17-1103-2054-080584FB8699}" dt="2020-04-06T15:56:09.880" v="4"/>
          <ac:spMkLst>
            <pc:docMk/>
            <pc:sldMk cId="2141043431" sldId="288"/>
            <ac:spMk id="13" creationId="{E2C95291-46C8-D04F-B8DC-4989C100D281}"/>
          </ac:spMkLst>
        </pc:spChg>
        <pc:spChg chg="mod">
          <ac:chgData name="Sim Goodwin" userId="S::sim@encounteredu.com::a3252ba9-8331-4298-b584-834c6b76bce2" providerId="AD" clId="Web-{4AAEB4C0-5A17-1103-2054-080584FB8699}" dt="2020-04-06T15:56:09.896" v="5"/>
          <ac:spMkLst>
            <pc:docMk/>
            <pc:sldMk cId="2141043431" sldId="288"/>
            <ac:spMk id="14" creationId="{79CC0B4E-A459-7349-B0C7-5503A2EB03F5}"/>
          </ac:spMkLst>
        </pc:spChg>
        <pc:spChg chg="mod">
          <ac:chgData name="Sim Goodwin" userId="S::sim@encounteredu.com::a3252ba9-8331-4298-b584-834c6b76bce2" providerId="AD" clId="Web-{4AAEB4C0-5A17-1103-2054-080584FB8699}" dt="2020-04-06T15:56:09.912" v="6"/>
          <ac:spMkLst>
            <pc:docMk/>
            <pc:sldMk cId="2141043431" sldId="288"/>
            <ac:spMk id="15" creationId="{DBFC265F-A57A-8747-9712-D298D291FF49}"/>
          </ac:spMkLst>
        </pc:spChg>
        <pc:spChg chg="mod">
          <ac:chgData name="Sim Goodwin" userId="S::sim@encounteredu.com::a3252ba9-8331-4298-b584-834c6b76bce2" providerId="AD" clId="Web-{4AAEB4C0-5A17-1103-2054-080584FB8699}" dt="2020-04-06T15:56:09.912" v="7"/>
          <ac:spMkLst>
            <pc:docMk/>
            <pc:sldMk cId="2141043431" sldId="288"/>
            <ac:spMk id="16" creationId="{F79887C2-F2F5-9244-81B7-CEDC2D4BEDF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1/6/20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80739233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68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3914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06E553-BB1B-4318-AB3C-73896526A11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715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06E553-BB1B-4318-AB3C-73896526A11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518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06E553-BB1B-4318-AB3C-73896526A11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077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06E553-BB1B-4318-AB3C-73896526A11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675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069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56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fr-FR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  <a:br>
              <a:rPr lang="en-US" dirty="0"/>
            </a:br>
            <a:r>
              <a:rPr lang="fr-FR"/>
              <a:t>Insert - title </a:t>
            </a:r>
            <a:br>
              <a:rPr lang="en-US" dirty="0"/>
            </a:br>
            <a:r>
              <a:rPr lang="fr-FR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- Standard page - Text">
    <p:bg>
      <p:bgPr>
        <a:solidFill>
          <a:srgbClr val="2523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i="0" dirty="0">
              <a:latin typeface="Century Gothic Bold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C2B9097-D54D-B144-BB2C-3E8E99469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345" y="994152"/>
            <a:ext cx="8229600" cy="1241972"/>
          </a:xfrm>
        </p:spPr>
        <p:txBody>
          <a:bodyPr rtlCol="0"/>
          <a:lstStyle>
            <a:lvl1pPr>
              <a:defRPr sz="3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1E263CC4-280A-A046-8F76-8CA435969D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1345" y="2353975"/>
            <a:ext cx="8251615" cy="638607"/>
          </a:xfrm>
        </p:spPr>
        <p:txBody>
          <a:bodyPr rtlCol="0"/>
          <a:lstStyle>
            <a:lvl1pPr>
              <a:defRPr sz="18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  <a:lvl2pPr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2pPr>
          </a:lstStyle>
          <a:p>
            <a:pPr lvl="0" rtl="0"/>
            <a:r>
              <a:rPr lang="fr-FR"/>
              <a:t>Edit Master text styles</a:t>
            </a:r>
          </a:p>
          <a:p>
            <a:pPr lvl="1" rtl="0"/>
            <a:r>
              <a:rPr lang="fr-FR"/>
              <a:t>Second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C6C9C4A-B38F-8845-98FC-B2F2951E39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1644" y="3258344"/>
            <a:ext cx="8229600" cy="357693"/>
          </a:xfrm>
        </p:spPr>
        <p:txBody>
          <a:bodyPr rtlCol="0"/>
          <a:lstStyle>
            <a:lvl1pPr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2pPr>
            <a:lvl3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3pPr>
            <a:lvl4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4pPr>
            <a:lvl5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Edit Master text styles</a:t>
            </a:r>
          </a:p>
          <a:p>
            <a:pPr lvl="1" rtl="0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63EDC3-86D3-CD46-9D01-1290982E47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937" y="382519"/>
            <a:ext cx="987196" cy="3402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5DA3F4-D5D0-C34F-8A51-61D5DC612E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1323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283">
          <p15:clr>
            <a:srgbClr val="FBAE40"/>
          </p15:clr>
        </p15:guide>
        <p15:guide id="2" pos="5194">
          <p15:clr>
            <a:srgbClr val="FBAE40"/>
          </p15:clr>
        </p15:guide>
        <p15:guide id="3" pos="5477">
          <p15:clr>
            <a:srgbClr val="FBAE40"/>
          </p15:clr>
        </p15:guide>
        <p15:guide id="4" orient="horz" pos="346">
          <p15:clr>
            <a:srgbClr val="FBAE40"/>
          </p15:clr>
        </p15:guide>
        <p15:guide id="5" orient="horz" pos="3918">
          <p15:clr>
            <a:srgbClr val="FBAE40"/>
          </p15:clr>
        </p15:guide>
        <p15:guide id="6" orient="horz" pos="4190">
          <p15:clr>
            <a:srgbClr val="FBAE40"/>
          </p15:clr>
        </p15:guide>
        <p15:guide id="7" orient="horz" pos="110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White - Standar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0">
            <a:extLst>
              <a:ext uri="{FF2B5EF4-FFF2-40B4-BE49-F238E27FC236}">
                <a16:creationId xmlns:a16="http://schemas.microsoft.com/office/drawing/2014/main" id="{897EF6BA-97CA-C145-90F4-EDCD96CC0C87}"/>
              </a:ext>
            </a:extLst>
          </p:cNvPr>
          <p:cNvSpPr/>
          <p:nvPr userDrawn="1"/>
        </p:nvSpPr>
        <p:spPr>
          <a:xfrm>
            <a:off x="449263" y="876300"/>
            <a:ext cx="8245475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 b="1" i="0" dirty="0">
              <a:latin typeface="Century Gothic Bold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E8FD5E-139A-4147-BF90-EAB109F623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765" y="381233"/>
            <a:ext cx="347157" cy="3471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3C49F8-7EDA-5E42-A11B-EC43ABAE54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099" y="380010"/>
            <a:ext cx="984370" cy="33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95615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283">
          <p15:clr>
            <a:srgbClr val="FBAE40"/>
          </p15:clr>
        </p15:guide>
        <p15:guide id="2" pos="5477">
          <p15:clr>
            <a:srgbClr val="FBAE40"/>
          </p15:clr>
        </p15:guide>
        <p15:guide id="3" pos="5194">
          <p15:clr>
            <a:srgbClr val="FBAE40"/>
          </p15:clr>
        </p15:guide>
        <p15:guide id="4" orient="horz" pos="346">
          <p15:clr>
            <a:srgbClr val="FBAE40"/>
          </p15:clr>
        </p15:guide>
        <p15:guide id="5" orient="horz" pos="1106">
          <p15:clr>
            <a:srgbClr val="FBAE40"/>
          </p15:clr>
        </p15:guide>
        <p15:guide id="6" orient="horz" pos="3918">
          <p15:clr>
            <a:srgbClr val="FBAE40"/>
          </p15:clr>
        </p15:guide>
        <p15:guide id="7" orient="horz" pos="419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Todays learning, point number 1</a:t>
            </a:r>
          </a:p>
          <a:p>
            <a:pPr lvl="0" rtl="0"/>
            <a:r>
              <a:rPr lang="fr-FR"/>
              <a:t>Todays learning, point number 2</a:t>
            </a:r>
          </a:p>
          <a:p>
            <a:pPr lvl="0" rtl="0"/>
            <a:r>
              <a:rPr lang="fr-FR"/>
              <a:t>Todays learning, point number 3</a:t>
            </a:r>
          </a:p>
          <a:p>
            <a:pPr lvl="0" rtl="0"/>
            <a:r>
              <a:rPr lang="fr-FR"/>
              <a:t>Todays learning, point number 4</a:t>
            </a:r>
          </a:p>
          <a:p>
            <a:pPr lvl="0" rtl="0"/>
            <a:r>
              <a:rPr lang="fr-FR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  <p:sldLayoutId id="2147483681" r:id="rId25"/>
    <p:sldLayoutId id="2147483682" r:id="rId26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F6908F5E-CD2E-E049-8B18-F425E33F2048}"/>
              </a:ext>
            </a:extLst>
          </p:cNvPr>
          <p:cNvSpPr/>
          <p:nvPr/>
        </p:nvSpPr>
        <p:spPr>
          <a:xfrm>
            <a:off x="2709644" y="-1952376"/>
            <a:ext cx="7964625" cy="7963200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9" r="9"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Leçon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1480" y="3871913"/>
            <a:ext cx="3580419" cy="2112962"/>
          </a:xfrm>
        </p:spPr>
        <p:txBody>
          <a:bodyPr rtlCol="0"/>
          <a:lstStyle/>
          <a:p>
            <a:pPr rtl="0"/>
            <a:r>
              <a:rPr lang="fr-FR" sz="3200" dirty="0"/>
              <a:t>Comment s’entraîner pour être un explorateur de l’Arctique 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868" y="163946"/>
            <a:ext cx="2087580" cy="292537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fr-FR" dirty="0"/>
              <a:t>Océans de glace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586726"/>
            <a:ext cx="2087581" cy="200785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fr-FR" dirty="0"/>
              <a:t>Enseignement transversal | 7-11 ans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0950" y="438820"/>
            <a:ext cx="4489450" cy="241880"/>
          </a:xfrm>
        </p:spPr>
        <p:txBody>
          <a:bodyPr rtlCol="0"/>
          <a:lstStyle/>
          <a:p>
            <a:pPr rtl="0"/>
            <a:r>
              <a:rPr lang="fr-FR" dirty="0"/>
              <a:t>Leçon 2 : Comment s’entraîner pour être un explorateur de l’Arctique ?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DB78E95-5835-D747-BFE4-2FB66C27F2B0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2800" dirty="0"/>
              <a:t>Entraînement physique : questions à débattre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2BD86EE-3B68-8847-B9AE-3EA301FCF8CB}"/>
              </a:ext>
            </a:extLst>
          </p:cNvPr>
          <p:cNvSpPr/>
          <p:nvPr/>
        </p:nvSpPr>
        <p:spPr>
          <a:xfrm>
            <a:off x="5226269" y="2222500"/>
            <a:ext cx="3468469" cy="24365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fr-FR" sz="1800" b="1">
                <a:solidFill>
                  <a:srgbClr val="FFFFFF"/>
                </a:solidFill>
                <a:latin typeface="Century Gothic Bold"/>
              </a:rPr>
              <a:t>À quel point le tractage de pneu t’a-t-il semblé difficile 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fr-FR" sz="1800" b="1">
                <a:solidFill>
                  <a:srgbClr val="FFFFFF"/>
                </a:solidFill>
                <a:latin typeface="Century Gothic Bold"/>
              </a:rPr>
              <a:t>Pourquoi les explorateurs tractent-ils des pneus pour se préparer pour l’Arctique 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fr-FR" sz="1800" b="1">
                <a:solidFill>
                  <a:srgbClr val="FFFFFF"/>
                </a:solidFill>
                <a:latin typeface="Century Gothic Bold"/>
              </a:rPr>
              <a:t>Que penses-tu du fait de tracter 120 kg jusqu’à 12 heures par jour ?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B94511B-271F-5541-865B-7F99ADBDBFE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51345" y="2222500"/>
            <a:ext cx="4577855" cy="3051904"/>
          </a:xfrm>
          <a:prstGeom prst="roundRect">
            <a:avLst>
              <a:gd name="adj" fmla="val 260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31399819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4820" y="415063"/>
            <a:ext cx="4555580" cy="273845"/>
          </a:xfrm>
        </p:spPr>
        <p:txBody>
          <a:bodyPr rtlCol="0"/>
          <a:lstStyle/>
          <a:p>
            <a:pPr rtl="0"/>
            <a:r>
              <a:rPr lang="fr-FR" dirty="0"/>
              <a:t>Leçon 2 : Comment s’entraîner pour être un explorateur de l’Arctique 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CB54A1-69F7-B344-9ED8-B651B2CD1C05}"/>
              </a:ext>
            </a:extLst>
          </p:cNvPr>
          <p:cNvSpPr/>
          <p:nvPr/>
        </p:nvSpPr>
        <p:spPr>
          <a:xfrm>
            <a:off x="449263" y="2232439"/>
            <a:ext cx="3417887" cy="305468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fr-FR" sz="1800" b="1" dirty="0">
                <a:solidFill>
                  <a:srgbClr val="25243D"/>
                </a:solidFill>
                <a:latin typeface="Century Gothic Bold"/>
              </a:rPr>
              <a:t>À quel point l’activité t’a-t-elle semblé difficile 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fr-FR" sz="1800" b="1" dirty="0">
                <a:solidFill>
                  <a:srgbClr val="25243D"/>
                </a:solidFill>
                <a:latin typeface="Century Gothic Bold"/>
              </a:rPr>
              <a:t>Quels sentiments as-tu éprouvés 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fr-FR" sz="1800" b="1" dirty="0">
                <a:solidFill>
                  <a:srgbClr val="25243D"/>
                </a:solidFill>
                <a:latin typeface="Century Gothic Bold"/>
              </a:rPr>
              <a:t>Pourquoi la préparation mentale peut-elle s’avérer utile 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fr-FR" sz="1800" b="1" dirty="0">
                <a:solidFill>
                  <a:srgbClr val="25243D"/>
                </a:solidFill>
                <a:latin typeface="Century Gothic Bold"/>
              </a:rPr>
              <a:t>Qu’est-ce que cela doit faire de dormir par -35 °C pendant deux mois ? </a:t>
            </a:r>
          </a:p>
        </p:txBody>
      </p:sp>
      <p:pic>
        <p:nvPicPr>
          <p:cNvPr id="9" name="Picture 2" descr="C:\Users\Jamie\Dropbox\OCEANS\[DE] OCEANS\FROZEN OCEANS\RESOURCES\CMP\full-images\de-oceans-extra2011-241.jpg">
            <a:extLst>
              <a:ext uri="{FF2B5EF4-FFF2-40B4-BE49-F238E27FC236}">
                <a16:creationId xmlns:a16="http://schemas.microsoft.com/office/drawing/2014/main" id="{9ADF9701-01C3-1346-9C92-E6931DBBC4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16299" y="2217196"/>
            <a:ext cx="4579938" cy="3057208"/>
          </a:xfrm>
          <a:prstGeom prst="roundRect">
            <a:avLst>
              <a:gd name="adj" fmla="val 339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9093994-F0DE-3342-AD13-00A06690532A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2800" dirty="0">
                <a:solidFill>
                  <a:schemeClr val="bg2"/>
                </a:solidFill>
              </a:rPr>
              <a:t>Entraînement mental : questions à débattre</a:t>
            </a:r>
          </a:p>
        </p:txBody>
      </p:sp>
    </p:spTree>
    <p:extLst>
      <p:ext uri="{BB962C8B-B14F-4D97-AF65-F5344CB8AC3E}">
        <p14:creationId xmlns:p14="http://schemas.microsoft.com/office/powerpoint/2010/main" val="215430618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6100" y="415063"/>
            <a:ext cx="5194300" cy="273845"/>
          </a:xfrm>
        </p:spPr>
        <p:txBody>
          <a:bodyPr rtlCol="0"/>
          <a:lstStyle/>
          <a:p>
            <a:pPr rtl="0"/>
            <a:r>
              <a:rPr lang="fr-FR" dirty="0"/>
              <a:t>Leçon 2 : Comment s’entraîner pour être un explorateur de l’Arctique 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950570-82CA-7E4B-A314-523BBEA69FB4}"/>
              </a:ext>
            </a:extLst>
          </p:cNvPr>
          <p:cNvSpPr/>
          <p:nvPr/>
        </p:nvSpPr>
        <p:spPr>
          <a:xfrm>
            <a:off x="459202" y="2232439"/>
            <a:ext cx="8625431" cy="139268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 rtl="0">
              <a:spcAft>
                <a:spcPts val="500"/>
              </a:spcAft>
              <a:buFont typeface="Calibri" pitchFamily="34" charset="0"/>
              <a:buChar char="-"/>
            </a:pPr>
            <a:r>
              <a:rPr lang="fr-FR" sz="1800" b="1">
                <a:solidFill>
                  <a:srgbClr val="25243D"/>
                </a:solidFill>
                <a:latin typeface="Century Gothic Bold"/>
              </a:rPr>
              <a:t>Quels sont les risques de chaque activité ?</a:t>
            </a:r>
          </a:p>
          <a:p>
            <a:pPr marL="342900" indent="-342900" rtl="0">
              <a:spcAft>
                <a:spcPts val="500"/>
              </a:spcAft>
              <a:buFont typeface="Calibri" pitchFamily="34" charset="0"/>
              <a:buChar char="-"/>
            </a:pPr>
            <a:r>
              <a:rPr lang="fr-FR" sz="1800" b="1">
                <a:solidFill>
                  <a:srgbClr val="25243D"/>
                </a:solidFill>
                <a:latin typeface="Century Gothic Bold"/>
              </a:rPr>
              <a:t>Comment l’entraînement aide-t-il à réduire les risques ?</a:t>
            </a:r>
          </a:p>
          <a:p>
            <a:pPr marL="342900" indent="-342900" rtl="0">
              <a:spcAft>
                <a:spcPts val="500"/>
              </a:spcAft>
              <a:buFont typeface="Calibri" pitchFamily="34" charset="0"/>
              <a:buChar char="-"/>
            </a:pPr>
            <a:r>
              <a:rPr lang="fr-FR" sz="1800" b="1">
                <a:solidFill>
                  <a:srgbClr val="25243D"/>
                </a:solidFill>
                <a:latin typeface="Century Gothic Bold"/>
              </a:rPr>
              <a:t>Comment l’entraînement favorise-t-il la réussite ?</a:t>
            </a:r>
          </a:p>
          <a:p>
            <a:pPr marL="342900" indent="-342900" rtl="0">
              <a:spcAft>
                <a:spcPts val="500"/>
              </a:spcAft>
              <a:buFont typeface="Calibri" pitchFamily="34" charset="0"/>
              <a:buChar char="-"/>
            </a:pPr>
            <a:r>
              <a:rPr lang="fr-FR" sz="1800" b="1">
                <a:solidFill>
                  <a:srgbClr val="25243D"/>
                </a:solidFill>
                <a:latin typeface="Century Gothic Bold"/>
              </a:rPr>
              <a:t>Que se passerait-il si la situation tournait mal en Arctique 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D37B3B-9B80-0945-9618-78021A6392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262" y="4018400"/>
            <a:ext cx="8245476" cy="262767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CAEE5698-C00F-A741-8AB4-8DF4A16F6FED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3400">
                <a:solidFill>
                  <a:schemeClr val="bg2"/>
                </a:solidFill>
              </a:rPr>
              <a:t>Contrôle de connaissances</a:t>
            </a:r>
          </a:p>
        </p:txBody>
      </p:sp>
    </p:spTree>
    <p:extLst>
      <p:ext uri="{BB962C8B-B14F-4D97-AF65-F5344CB8AC3E}">
        <p14:creationId xmlns:p14="http://schemas.microsoft.com/office/powerpoint/2010/main" val="273135788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0850" y="415063"/>
            <a:ext cx="5289550" cy="273845"/>
          </a:xfrm>
        </p:spPr>
        <p:txBody>
          <a:bodyPr rtlCol="0"/>
          <a:lstStyle/>
          <a:p>
            <a:pPr rtl="0"/>
            <a:r>
              <a:rPr lang="fr-FR" dirty="0"/>
              <a:t>Leçon 2 : Comment s’entraîner pour être un explorateur de l’Arctique ?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C3F0B70-38BF-D94E-97FF-94A9F92A45C4}"/>
              </a:ext>
            </a:extLst>
          </p:cNvPr>
          <p:cNvSpPr txBox="1">
            <a:spLocks/>
          </p:cNvSpPr>
          <p:nvPr/>
        </p:nvSpPr>
        <p:spPr>
          <a:xfrm>
            <a:off x="398432" y="998908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25243D"/>
                </a:solidFill>
              </a:rPr>
              <a:t>Contrôle de connaissances </a:t>
            </a:r>
            <a:endParaRPr lang="en-GB" sz="3400" dirty="0">
              <a:solidFill>
                <a:srgbClr val="25243D"/>
              </a:solidFill>
            </a:endParaRPr>
          </a:p>
        </p:txBody>
      </p:sp>
      <p:graphicFrame>
        <p:nvGraphicFramePr>
          <p:cNvPr id="11" name="Group 236">
            <a:extLst>
              <a:ext uri="{FF2B5EF4-FFF2-40B4-BE49-F238E27FC236}">
                <a16:creationId xmlns:a16="http://schemas.microsoft.com/office/drawing/2014/main" id="{95085229-D6E7-5241-A719-04AF5244E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820151"/>
              </p:ext>
            </p:extLst>
          </p:nvPr>
        </p:nvGraphicFramePr>
        <p:xfrm>
          <a:off x="2361819" y="2691935"/>
          <a:ext cx="6342321" cy="4533015"/>
        </p:xfrm>
        <a:graphic>
          <a:graphicData uri="http://schemas.openxmlformats.org/drawingml/2006/table">
            <a:tbl>
              <a:tblPr/>
              <a:tblGrid>
                <a:gridCol w="63423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71611">
                <a:tc>
                  <a:txBody>
                    <a:bodyPr/>
                    <a:lstStyle/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  <a:t>Quels sont les trois éléments dont l’Homme a besoin pour survivre ?</a:t>
                      </a:r>
                      <a:endParaRPr kumimoji="0" lang="en-GB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  <a:t>À quoi ressemble l’Arctique ?</a:t>
                      </a:r>
                      <a:endParaRPr kumimoji="0" lang="en-GB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  <a:t>Pourquoi est-ce difficile de survivre en Arctique ?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  <a:t>Pourquoi est-ce important de s’entraîner physiquement pour l’Arctique ?</a:t>
                      </a:r>
                      <a:endParaRPr kumimoji="0" lang="en-GB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sz="16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  <a:t>Pourquoi est-ce important de s’entraîner mentalement pour l’Arctique ?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327">
                <a:tc>
                  <a:txBody>
                    <a:bodyPr/>
                    <a:lstStyle/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kumimoji="0" lang="en-GB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43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kumimoji="0" lang="en-GB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25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kumimoji="0" lang="en-GB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1167">
                <a:tc>
                  <a:txBody>
                    <a:bodyPr/>
                    <a:lstStyle/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kumimoji="0" lang="en-GB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E4D747B-E77F-3141-B32E-382F4D57BD9D}"/>
              </a:ext>
            </a:extLst>
          </p:cNvPr>
          <p:cNvSpPr/>
          <p:nvPr/>
        </p:nvSpPr>
        <p:spPr>
          <a:xfrm>
            <a:off x="449263" y="2668096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Novice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599B780-9019-EC4D-ACBF-FD43DCE662E4}"/>
              </a:ext>
            </a:extLst>
          </p:cNvPr>
          <p:cNvSpPr/>
          <p:nvPr/>
        </p:nvSpPr>
        <p:spPr>
          <a:xfrm>
            <a:off x="449263" y="3290747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Intermédiaire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B95D9CB-EDC0-7B43-9143-92CD81464690}"/>
              </a:ext>
            </a:extLst>
          </p:cNvPr>
          <p:cNvSpPr/>
          <p:nvPr/>
        </p:nvSpPr>
        <p:spPr>
          <a:xfrm>
            <a:off x="449263" y="4026658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Compétent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9645EFA-C886-5F47-AB92-DFBCFD36490C}"/>
              </a:ext>
            </a:extLst>
          </p:cNvPr>
          <p:cNvSpPr/>
          <p:nvPr/>
        </p:nvSpPr>
        <p:spPr>
          <a:xfrm>
            <a:off x="449263" y="5043104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chemeClr val="bg1"/>
                </a:solidFill>
                <a:latin typeface="Century Gothic Bold"/>
              </a:rPr>
              <a:t>Expert</a:t>
            </a:r>
          </a:p>
        </p:txBody>
      </p:sp>
    </p:spTree>
    <p:extLst>
      <p:ext uri="{BB962C8B-B14F-4D97-AF65-F5344CB8AC3E}">
        <p14:creationId xmlns:p14="http://schemas.microsoft.com/office/powerpoint/2010/main" val="429326747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8550" y="438820"/>
            <a:ext cx="4641850" cy="241880"/>
          </a:xfrm>
        </p:spPr>
        <p:txBody>
          <a:bodyPr rtlCol="0"/>
          <a:lstStyle/>
          <a:p>
            <a:pPr rtl="0"/>
            <a:r>
              <a:rPr lang="fr-FR" dirty="0"/>
              <a:t>Leçon 2 : Comment s’entraîner pour être un explorateur de l’Arctique ?</a:t>
            </a:r>
          </a:p>
        </p:txBody>
      </p:sp>
      <p:graphicFrame>
        <p:nvGraphicFramePr>
          <p:cNvPr id="9" name="Group 236">
            <a:extLst>
              <a:ext uri="{FF2B5EF4-FFF2-40B4-BE49-F238E27FC236}">
                <a16:creationId xmlns:a16="http://schemas.microsoft.com/office/drawing/2014/main" id="{3CEB1C35-5790-904B-A2D1-C4599DCCB4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977270"/>
              </p:ext>
            </p:extLst>
          </p:nvPr>
        </p:nvGraphicFramePr>
        <p:xfrm>
          <a:off x="371833" y="1997765"/>
          <a:ext cx="8322905" cy="4045027"/>
        </p:xfrm>
        <a:graphic>
          <a:graphicData uri="http://schemas.openxmlformats.org/drawingml/2006/table">
            <a:tbl>
              <a:tblPr/>
              <a:tblGrid>
                <a:gridCol w="8322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1372">
                <a:tc>
                  <a:txBody>
                    <a:bodyPr/>
                    <a:lstStyle/>
                    <a:p>
                      <a:pPr marL="457200" indent="-45720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fr-FR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Quels sont les trois éléments dont l’Homme a besoin pour survivre ?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100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 nourriture, l’eau et l’oxygène (air).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67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fr-FR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À quoi ressemble l’Arctique ?</a:t>
                      </a:r>
                      <a:endParaRPr lang="en-GB" sz="1800" b="1" i="0" dirty="0">
                        <a:solidFill>
                          <a:srgbClr val="FEFC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100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Froid, sec, vide, aride, avec peu d’êtres vivants.</a:t>
                      </a:r>
                    </a:p>
                    <a:p>
                      <a:pPr marL="450850" indent="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GB" sz="1800" b="1" i="0" baseline="0" dirty="0">
                        <a:solidFill>
                          <a:srgbClr val="0F64B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67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lang="fr-FR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Pourquoi est-ce difficile de survivre en Arctique ?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4115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800" b="1" i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Il y fait très froid. </a:t>
                      </a:r>
                      <a:br>
                        <a:rPr lang="en-GB" sz="1800" b="1" i="0" baseline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fr-FR" sz="1800" b="1" i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Toute l’eau est gelée. </a:t>
                      </a:r>
                      <a:br>
                        <a:rPr lang="en-GB" sz="1800" b="1" i="0" baseline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fr-FR" sz="1800" b="1" i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Il est difficile de trouver de la nourriture.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Title 6">
            <a:extLst>
              <a:ext uri="{FF2B5EF4-FFF2-40B4-BE49-F238E27FC236}">
                <a16:creationId xmlns:a16="http://schemas.microsoft.com/office/drawing/2014/main" id="{0946CAC2-78C5-1747-B21F-639E9FF50BAA}"/>
              </a:ext>
            </a:extLst>
          </p:cNvPr>
          <p:cNvSpPr txBox="1">
            <a:spLocks/>
          </p:cNvSpPr>
          <p:nvPr/>
        </p:nvSpPr>
        <p:spPr>
          <a:xfrm>
            <a:off x="465138" y="815208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3400" dirty="0"/>
              <a:t>Questions récapitulatives : </a:t>
            </a:r>
            <a:r>
              <a:rPr lang="fr-FR" sz="3400" dirty="0">
                <a:solidFill>
                  <a:srgbClr val="6BD1D5"/>
                </a:solidFill>
              </a:rPr>
              <a:t>réponses</a:t>
            </a:r>
          </a:p>
        </p:txBody>
      </p:sp>
    </p:spTree>
    <p:extLst>
      <p:ext uri="{BB962C8B-B14F-4D97-AF65-F5344CB8AC3E}">
        <p14:creationId xmlns:p14="http://schemas.microsoft.com/office/powerpoint/2010/main" val="100170394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9950" y="438820"/>
            <a:ext cx="4870450" cy="241880"/>
          </a:xfrm>
        </p:spPr>
        <p:txBody>
          <a:bodyPr rtlCol="0"/>
          <a:lstStyle/>
          <a:p>
            <a:pPr rtl="0"/>
            <a:r>
              <a:rPr lang="fr-FR" dirty="0"/>
              <a:t>Leçon 2 : Comment s’entraîner pour être un explorateur de l’Arctique ?</a:t>
            </a:r>
          </a:p>
        </p:txBody>
      </p:sp>
      <p:sp>
        <p:nvSpPr>
          <p:cNvPr id="12" name="Title 6">
            <a:extLst>
              <a:ext uri="{FF2B5EF4-FFF2-40B4-BE49-F238E27FC236}">
                <a16:creationId xmlns:a16="http://schemas.microsoft.com/office/drawing/2014/main" id="{0946CAC2-78C5-1747-B21F-639E9FF50BAA}"/>
              </a:ext>
            </a:extLst>
          </p:cNvPr>
          <p:cNvSpPr txBox="1">
            <a:spLocks/>
          </p:cNvSpPr>
          <p:nvPr/>
        </p:nvSpPr>
        <p:spPr>
          <a:xfrm>
            <a:off x="465138" y="755793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3400" dirty="0"/>
              <a:t>Questions récapitulatives : </a:t>
            </a:r>
            <a:r>
              <a:rPr lang="fr-FR" sz="3400" dirty="0">
                <a:solidFill>
                  <a:srgbClr val="6BD1D5"/>
                </a:solidFill>
              </a:rPr>
              <a:t>réponses</a:t>
            </a:r>
          </a:p>
        </p:txBody>
      </p:sp>
      <p:graphicFrame>
        <p:nvGraphicFramePr>
          <p:cNvPr id="5" name="Group 236">
            <a:extLst>
              <a:ext uri="{FF2B5EF4-FFF2-40B4-BE49-F238E27FC236}">
                <a16:creationId xmlns:a16="http://schemas.microsoft.com/office/drawing/2014/main" id="{C20AA70C-5F25-AC46-944A-40C7B41468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249424"/>
              </p:ext>
            </p:extLst>
          </p:nvPr>
        </p:nvGraphicFramePr>
        <p:xfrm>
          <a:off x="371832" y="1997765"/>
          <a:ext cx="8772167" cy="5185020"/>
        </p:xfrm>
        <a:graphic>
          <a:graphicData uri="http://schemas.openxmlformats.org/drawingml/2006/table">
            <a:tbl>
              <a:tblPr/>
              <a:tblGrid>
                <a:gridCol w="8772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3335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fr-FR" sz="1800" b="1" i="0" dirty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Pourquoi est-ce important de s’entraîner physiquement pour l’Arctique ?</a:t>
                      </a:r>
                      <a:endParaRPr lang="en-GB" sz="1800" b="1" i="0" dirty="0">
                        <a:solidFill>
                          <a:srgbClr val="FEFC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072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r>
                        <a:rPr lang="fr-FR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 conditions sont extrêmes, c’est très dangereux.</a:t>
                      </a:r>
                    </a:p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r>
                        <a:rPr lang="fr-FR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Tirer le traîneau requiert beaucoup d’endurance.</a:t>
                      </a:r>
                    </a:p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r>
                        <a:rPr lang="fr-FR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Il faut se préparer à l’éventualité que la situation tourne mal.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728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lang="fr-FR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Pourquoi est-ce important de s’entraîner mentalement pour l’Arctique ?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0995">
                <a:tc>
                  <a:txBody>
                    <a:bodyPr/>
                    <a:lstStyle/>
                    <a:p>
                      <a:pPr marL="4508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fr-FR" sz="1800" b="1" i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 conditions sont extrêmes donc les choses les plus simples </a:t>
                      </a:r>
                      <a:br>
                        <a:rPr lang="fr-FR" sz="1800" b="1" i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fr-FR" sz="1800" b="1" i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deviennent difficiles.</a:t>
                      </a:r>
                    </a:p>
                    <a:p>
                      <a:pPr marL="4508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fr-FR" sz="1800" b="1" i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 devient facilement fatigué et frustré.</a:t>
                      </a:r>
                    </a:p>
                    <a:p>
                      <a:pPr marL="4508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fr-FR" sz="1800" b="1" i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Cela peut être épuisant émotionnellement.</a:t>
                      </a:r>
                    </a:p>
                    <a:p>
                      <a:pPr marL="4508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fr-FR" sz="1800" b="1" i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Il faut être résistant pour aller de l’avant.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67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endParaRPr lang="en-GB" sz="1800" b="1" i="0" dirty="0">
                        <a:solidFill>
                          <a:srgbClr val="FEFC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4115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endParaRPr lang="en-GB" sz="1800" b="1" i="0" baseline="0" dirty="0">
                        <a:solidFill>
                          <a:srgbClr val="6BD1D5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363616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0713" y="415063"/>
            <a:ext cx="6389687" cy="273845"/>
          </a:xfrm>
        </p:spPr>
        <p:txBody>
          <a:bodyPr rtlCol="0"/>
          <a:lstStyle/>
          <a:p>
            <a:pPr rtl="0"/>
            <a:r>
              <a:rPr lang="fr-FR" dirty="0"/>
              <a:t>Leçon 2 : Comment s’entraîner pour être un explorateur de l’Arctique ?</a:t>
            </a:r>
          </a:p>
        </p:txBody>
      </p:sp>
      <p:graphicFrame>
        <p:nvGraphicFramePr>
          <p:cNvPr id="5" name="Group 236">
            <a:extLst>
              <a:ext uri="{FF2B5EF4-FFF2-40B4-BE49-F238E27FC236}">
                <a16:creationId xmlns:a16="http://schemas.microsoft.com/office/drawing/2014/main" id="{16013AA0-A702-544D-9D74-6A9DB20411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557934"/>
              </p:ext>
            </p:extLst>
          </p:nvPr>
        </p:nvGraphicFramePr>
        <p:xfrm>
          <a:off x="2341907" y="2222500"/>
          <a:ext cx="6352831" cy="5498532"/>
        </p:xfrm>
        <a:graphic>
          <a:graphicData uri="http://schemas.openxmlformats.org/drawingml/2006/table">
            <a:tbl>
              <a:tblPr/>
              <a:tblGrid>
                <a:gridCol w="6352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17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Nommer les trois éléments de base dont l’Homme a besoin pour survivre, où qu’il se trouve.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Situer l’Arctique sur une carte.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Décrire les conditions de l’Arctique.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Décrire certains défis de la survie en Arctique.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Expliquer pourquoi l’entraînement physique est nécessaire pour les explorateurs de l’Arctique.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Expliquer pourquoi l’entraînement mental est nécessaire pour les explorateurs de l’Arctique.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7585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755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2712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A80BF71-30A6-3548-91DE-155F6232AA1C}"/>
              </a:ext>
            </a:extLst>
          </p:cNvPr>
          <p:cNvSpPr/>
          <p:nvPr/>
        </p:nvSpPr>
        <p:spPr>
          <a:xfrm>
            <a:off x="449264" y="2222501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Novice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9F40792-FFAE-1C4A-895A-31DB2BECD35D}"/>
              </a:ext>
            </a:extLst>
          </p:cNvPr>
          <p:cNvSpPr/>
          <p:nvPr/>
        </p:nvSpPr>
        <p:spPr>
          <a:xfrm>
            <a:off x="449263" y="3289409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Intermédiaire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BD19954-699F-6145-AD6C-75868AEA3176}"/>
              </a:ext>
            </a:extLst>
          </p:cNvPr>
          <p:cNvSpPr/>
          <p:nvPr/>
        </p:nvSpPr>
        <p:spPr>
          <a:xfrm>
            <a:off x="449263" y="3918994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Compétent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6585509-2F64-5E4D-99E5-A3F12974984F}"/>
              </a:ext>
            </a:extLst>
          </p:cNvPr>
          <p:cNvSpPr/>
          <p:nvPr/>
        </p:nvSpPr>
        <p:spPr>
          <a:xfrm>
            <a:off x="449263" y="5256522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chemeClr val="bg1"/>
                </a:solidFill>
                <a:latin typeface="Century Gothic Bold"/>
              </a:rPr>
              <a:t>Expert</a:t>
            </a: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5362C504-BA67-4646-B49D-8B3837F8984D}"/>
              </a:ext>
            </a:extLst>
          </p:cNvPr>
          <p:cNvSpPr txBox="1">
            <a:spLocks/>
          </p:cNvSpPr>
          <p:nvPr/>
        </p:nvSpPr>
        <p:spPr>
          <a:xfrm>
            <a:off x="399491" y="1356874"/>
            <a:ext cx="7276656" cy="544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 dirty="0">
                <a:solidFill>
                  <a:srgbClr val="25243D"/>
                </a:solidFill>
              </a:rPr>
              <a:t>Contrôle de connaissances final</a:t>
            </a:r>
            <a:endParaRPr lang="en-GB" sz="3400" dirty="0">
              <a:solidFill>
                <a:srgbClr val="2524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65552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7050" y="415063"/>
            <a:ext cx="5213350" cy="273845"/>
          </a:xfrm>
        </p:spPr>
        <p:txBody>
          <a:bodyPr rtlCol="0"/>
          <a:lstStyle/>
          <a:p>
            <a:pPr rtl="0"/>
            <a:r>
              <a:rPr lang="fr-FR" dirty="0"/>
              <a:t>Leçon 2 : Comment s’entraîner pour être un explorateur de l’Arctique ?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3787215-5141-E346-B868-04F11A2047F8}"/>
              </a:ext>
            </a:extLst>
          </p:cNvPr>
          <p:cNvSpPr txBox="1">
            <a:spLocks/>
          </p:cNvSpPr>
          <p:nvPr/>
        </p:nvSpPr>
        <p:spPr>
          <a:xfrm>
            <a:off x="398432" y="999418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 dirty="0">
                <a:solidFill>
                  <a:srgbClr val="25243D"/>
                </a:solidFill>
              </a:rPr>
              <a:t>Contrôle de connaissances final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0003A4-CFC3-204A-8567-20B476237598}"/>
              </a:ext>
            </a:extLst>
          </p:cNvPr>
          <p:cNvSpPr txBox="1"/>
          <p:nvPr/>
        </p:nvSpPr>
        <p:spPr>
          <a:xfrm>
            <a:off x="469753" y="2214045"/>
            <a:ext cx="8642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-FR" sz="1800" b="1">
                <a:solidFill>
                  <a:srgbClr val="25243D"/>
                </a:solidFill>
                <a:latin typeface="Century Gothic Bold"/>
              </a:rPr>
              <a:t>Qu’avez-vous appris aujourd’hui avec vos :</a:t>
            </a:r>
          </a:p>
          <a:p>
            <a:pPr rtl="0"/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fr-FR" sz="1800" b="1">
                <a:solidFill>
                  <a:srgbClr val="25243D"/>
                </a:solidFill>
                <a:latin typeface="Century Gothic Bold"/>
              </a:rPr>
              <a:t>yeux 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fr-FR" sz="1800" b="1">
                <a:solidFill>
                  <a:srgbClr val="25243D"/>
                </a:solidFill>
                <a:latin typeface="Century Gothic Bold"/>
              </a:rPr>
              <a:t>oreilles 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fr-FR" sz="1800" b="1">
                <a:solidFill>
                  <a:srgbClr val="25243D"/>
                </a:solidFill>
                <a:latin typeface="Century Gothic Bold"/>
              </a:rPr>
              <a:t>corps ?</a:t>
            </a:r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301" y="415063"/>
            <a:ext cx="4737100" cy="273845"/>
          </a:xfrm>
        </p:spPr>
        <p:txBody>
          <a:bodyPr rtlCol="0"/>
          <a:lstStyle/>
          <a:p>
            <a:pPr rtl="0"/>
            <a:r>
              <a:rPr lang="fr-FR" dirty="0"/>
              <a:t>Leçon 2 : Comment s’entraîner pour être un explorateur de l’Arctique ?</a:t>
            </a:r>
          </a:p>
        </p:txBody>
      </p:sp>
      <p:graphicFrame>
        <p:nvGraphicFramePr>
          <p:cNvPr id="5" name="Group 102">
            <a:extLst>
              <a:ext uri="{FF2B5EF4-FFF2-40B4-BE49-F238E27FC236}">
                <a16:creationId xmlns:a16="http://schemas.microsoft.com/office/drawing/2014/main" id="{032A89CD-F4A0-AA4D-AC5F-4CFC1A2E68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0369754"/>
              </p:ext>
            </p:extLst>
          </p:nvPr>
        </p:nvGraphicFramePr>
        <p:xfrm>
          <a:off x="342938" y="2116175"/>
          <a:ext cx="8609013" cy="1749460"/>
        </p:xfrm>
        <a:graphic>
          <a:graphicData uri="http://schemas.openxmlformats.org/drawingml/2006/table">
            <a:tbl>
              <a:tblPr/>
              <a:tblGrid>
                <a:gridCol w="1412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6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FR" sz="2000" b="1" i="0" u="none" strike="noStrike" cap="none" normalizeH="0" dirty="0" err="1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/>
                          <a:cs typeface="Sketch Block Bold"/>
                        </a:rPr>
                        <a:t>Quest</a:t>
                      </a:r>
                      <a:r>
                        <a:rPr lang="fr-FR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/>
                          <a:cs typeface="Sketch Block Bold"/>
                        </a:rPr>
                        <a:t>. clés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fr-FR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/>
                          <a:cs typeface="Sassoon San Slope"/>
                        </a:rPr>
                        <a:t>Comment s’_ _ _ _ _ _ _ _ _ pour être un explorateur de l’Arctique 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DBF3EA0-5069-DE4C-A8FD-51DCB41E620B}"/>
              </a:ext>
            </a:extLst>
          </p:cNvPr>
          <p:cNvSpPr txBox="1"/>
          <p:nvPr/>
        </p:nvSpPr>
        <p:spPr>
          <a:xfrm>
            <a:off x="342938" y="1288487"/>
            <a:ext cx="52030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-FR" sz="3300" b="1">
                <a:solidFill>
                  <a:srgbClr val="25243D"/>
                </a:solidFill>
                <a:latin typeface="Century Gothic"/>
                <a:cs typeface="Akzidenz Grotesk BE Cn"/>
              </a:rPr>
              <a:t>Leçon 2</a:t>
            </a: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6150" y="415063"/>
            <a:ext cx="4794250" cy="273845"/>
          </a:xfrm>
        </p:spPr>
        <p:txBody>
          <a:bodyPr rtlCol="0"/>
          <a:lstStyle/>
          <a:p>
            <a:pPr rtl="0"/>
            <a:r>
              <a:rPr lang="fr-FR"/>
              <a:t>Leçon 2 : Comment s’entraîner pour être un explorateur de l’Arctique ?</a:t>
            </a:r>
          </a:p>
        </p:txBody>
      </p:sp>
      <p:graphicFrame>
        <p:nvGraphicFramePr>
          <p:cNvPr id="12" name="Group 236">
            <a:extLst>
              <a:ext uri="{FF2B5EF4-FFF2-40B4-BE49-F238E27FC236}">
                <a16:creationId xmlns:a16="http://schemas.microsoft.com/office/drawing/2014/main" id="{6F909386-B419-BC46-A4A5-98B3699818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413334"/>
              </p:ext>
            </p:extLst>
          </p:nvPr>
        </p:nvGraphicFramePr>
        <p:xfrm>
          <a:off x="2235580" y="2219738"/>
          <a:ext cx="6352832" cy="4612865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09856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9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Nommer les trois éléments de base dont l’Homme a besoin pour survivre, où qu’il se trouve.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9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Situer l’Arctique sur une carte.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9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9712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9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Décrire les conditions de l’Arctique.</a:t>
                      </a:r>
                      <a:br>
                        <a:rPr lang="en-GB" sz="19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en-GB" sz="19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9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Décrire certains défis de la survie en Arctique.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9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Expliquer pourquoi l’entraînement physique est nécessaire pour les explorateurs de l’Arctique.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2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fr-FR" sz="19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Expliquer pourquoi l’entraînement mental est nécessaire pour les explorateurs de l’Arctique.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385">
                <a:tc>
                  <a:txBody>
                    <a:bodyPr/>
                    <a:lstStyle/>
                    <a:p>
                      <a:pPr marL="0" indent="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None/>
                      </a:pPr>
                      <a:endParaRPr lang="en-GB" sz="19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464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9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464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9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2C95291-46C8-D04F-B8DC-4989C100D281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28575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"/>
              </a:rPr>
              <a:t>Novice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9CC0B4E-A459-7349-B0C7-5503A2EB03F5}"/>
              </a:ext>
            </a:extLst>
          </p:cNvPr>
          <p:cNvSpPr/>
          <p:nvPr/>
        </p:nvSpPr>
        <p:spPr>
          <a:xfrm>
            <a:off x="449263" y="3332170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"/>
              </a:rPr>
              <a:t>Intermédiaire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BFC265F-A57A-8747-9712-D298D291FF49}"/>
              </a:ext>
            </a:extLst>
          </p:cNvPr>
          <p:cNvSpPr/>
          <p:nvPr/>
        </p:nvSpPr>
        <p:spPr>
          <a:xfrm>
            <a:off x="449263" y="3958749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"/>
              </a:rPr>
              <a:t>Compétent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F79887C2-F2F5-9244-81B7-CEDC2D4BEDF7}"/>
              </a:ext>
            </a:extLst>
          </p:cNvPr>
          <p:cNvSpPr/>
          <p:nvPr/>
        </p:nvSpPr>
        <p:spPr>
          <a:xfrm>
            <a:off x="449263" y="5412515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chemeClr val="bg1"/>
                </a:solidFill>
                <a:latin typeface="Century Gothic"/>
              </a:rPr>
              <a:t>Expert</a:t>
            </a:r>
          </a:p>
        </p:txBody>
      </p:sp>
      <p:sp>
        <p:nvSpPr>
          <p:cNvPr id="17" name="Title 6">
            <a:extLst>
              <a:ext uri="{FF2B5EF4-FFF2-40B4-BE49-F238E27FC236}">
                <a16:creationId xmlns:a16="http://schemas.microsoft.com/office/drawing/2014/main" id="{CDB592C5-625D-6340-986A-1B81C7ACDCA9}"/>
              </a:ext>
            </a:extLst>
          </p:cNvPr>
          <p:cNvSpPr txBox="1">
            <a:spLocks/>
          </p:cNvSpPr>
          <p:nvPr/>
        </p:nvSpPr>
        <p:spPr>
          <a:xfrm>
            <a:off x="414538" y="1359060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25243D"/>
                </a:solidFill>
              </a:rPr>
              <a:t>Résultats</a:t>
            </a:r>
            <a:endParaRPr lang="en-GB" sz="3400" dirty="0">
              <a:solidFill>
                <a:srgbClr val="2524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8900" y="415063"/>
            <a:ext cx="5651500" cy="273845"/>
          </a:xfrm>
        </p:spPr>
        <p:txBody>
          <a:bodyPr rtlCol="0"/>
          <a:lstStyle/>
          <a:p>
            <a:pPr rtl="0"/>
            <a:r>
              <a:rPr lang="fr-FR"/>
              <a:t>Leçon 2 : Comment s’entraîner pour être un explorateur de l’Arctique ?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25243D"/>
                </a:solidFill>
              </a:rPr>
              <a:t>L’Arctique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>
                <a:solidFill>
                  <a:srgbClr val="25243D"/>
                </a:solidFill>
                <a:latin typeface="Century Gothic Bold"/>
              </a:rPr>
              <a:t>Royaume-Uni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>
                <a:solidFill>
                  <a:srgbClr val="25243D"/>
                </a:solidFill>
                <a:latin typeface="Century Gothic Bold"/>
              </a:rPr>
              <a:t>Russie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628900" y="3276014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 dirty="0">
                <a:solidFill>
                  <a:srgbClr val="25243D"/>
                </a:solidFill>
                <a:latin typeface="Century Gothic Bold"/>
              </a:rPr>
              <a:t>Canada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>
                <a:solidFill>
                  <a:srgbClr val="25243D"/>
                </a:solidFill>
                <a:latin typeface="Century Gothic Bold"/>
              </a:rPr>
              <a:t>Groenland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>
                <a:solidFill>
                  <a:srgbClr val="DD3A4F"/>
                </a:solidFill>
                <a:latin typeface="Century Gothic Bold"/>
              </a:rPr>
              <a:t>Cercle arctique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927123" y="3572424"/>
            <a:ext cx="1225015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fr-FR" sz="2400" b="1">
                <a:solidFill>
                  <a:srgbClr val="4EACC5"/>
                </a:solidFill>
                <a:latin typeface="Century Gothic Bold"/>
              </a:rPr>
              <a:t>Océan</a:t>
            </a:r>
          </a:p>
          <a:p>
            <a:pPr algn="ctr" rtl="0"/>
            <a:r>
              <a:rPr lang="fr-FR" sz="2400" b="1">
                <a:solidFill>
                  <a:srgbClr val="4EACC5"/>
                </a:solidFill>
                <a:latin typeface="Century Gothic Bold"/>
              </a:rPr>
              <a:t>Arctique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350" y="438820"/>
            <a:ext cx="4718050" cy="241880"/>
          </a:xfrm>
        </p:spPr>
        <p:txBody>
          <a:bodyPr rtlCol="0"/>
          <a:lstStyle/>
          <a:p>
            <a:pPr rtl="0"/>
            <a:r>
              <a:rPr lang="fr-FR" dirty="0"/>
              <a:t>Leçon 2 : Comment s’entraîner pour être un explorateur de l’Arctique ?</a:t>
            </a: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AFBFC923-99D4-CF4E-BD90-4EEF7CD5DB15}"/>
              </a:ext>
            </a:extLst>
          </p:cNvPr>
          <p:cNvSpPr txBox="1">
            <a:spLocks/>
          </p:cNvSpPr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FFFFFF"/>
                </a:solidFill>
              </a:rPr>
              <a:t>Présentation d’Ann Daniels</a:t>
            </a:r>
            <a:endParaRPr lang="en-GB" sz="3400" dirty="0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01E1A6-260E-124E-9F31-FF9FC3E231C9}"/>
              </a:ext>
            </a:extLst>
          </p:cNvPr>
          <p:cNvSpPr txBox="1"/>
          <p:nvPr/>
        </p:nvSpPr>
        <p:spPr>
          <a:xfrm>
            <a:off x="4362450" y="2118952"/>
            <a:ext cx="4332288" cy="42319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fr-FR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Bonjour, je suis Ann Daniels, responsable des opérations glaciaires pour la </a:t>
            </a:r>
            <a:r>
              <a:rPr lang="fr-FR" sz="1600" b="1" dirty="0" err="1">
                <a:solidFill>
                  <a:srgbClr val="FFFFFF"/>
                </a:solidFill>
                <a:latin typeface="Century Gothic" panose="020B0502020202020204" pitchFamily="34" charset="0"/>
              </a:rPr>
              <a:t>Catlin</a:t>
            </a:r>
            <a:r>
              <a:rPr lang="fr-FR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 </a:t>
            </a:r>
            <a:r>
              <a:rPr lang="fr-FR" sz="1600" b="1" dirty="0" err="1">
                <a:solidFill>
                  <a:srgbClr val="FFFFFF"/>
                </a:solidFill>
                <a:latin typeface="Century Gothic" panose="020B0502020202020204" pitchFamily="34" charset="0"/>
              </a:rPr>
              <a:t>Arctic</a:t>
            </a:r>
            <a:r>
              <a:rPr lang="fr-FR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 Survey. J’ai fait plusieurs expéditions et mon traîneau a désormais parcouru plus de 4 800 km sur 400 jours !</a:t>
            </a: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r>
              <a:rPr lang="fr-FR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Je n’ai pas toujours été une exploratrice. En fait, lorsque j’ai postulé pour ma première expédition, je n’avais pas d’expérience !</a:t>
            </a: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endParaRPr lang="en-US" sz="1600" b="1" dirty="0">
              <a:solidFill>
                <a:srgbClr val="FFFFFF"/>
              </a:solidFill>
              <a:latin typeface="Century Gothic" panose="020B0502020202020204" pitchFamily="34" charset="0"/>
            </a:endParaRPr>
          </a:p>
          <a:p>
            <a:pPr rtl="0"/>
            <a:r>
              <a:rPr lang="fr-FR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J’ai travaillé dur et mon entraînement et mon implication m’ont aidée à devenir plus résistante pour pouvoir affronter les défis de l’Arctique. Et toi, penses-tu avoir les qualités requises pour devenir un explorateur ?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565C2E1-C05F-7C49-918C-901045DDCA11}"/>
              </a:ext>
            </a:extLst>
          </p:cNvPr>
          <p:cNvSpPr/>
          <p:nvPr/>
        </p:nvSpPr>
        <p:spPr>
          <a:xfrm>
            <a:off x="1050758" y="2318085"/>
            <a:ext cx="3042508" cy="304199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E736AE-1DA7-D844-8242-70AF86ABF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A641BAB-B8D1-244F-A13F-93E74F9152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88CFF44-7438-6E43-81B3-F4ECC2C7AC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pic>
        <p:nvPicPr>
          <p:cNvPr id="4" name="Picture 2" descr="C:\Users\Jamie\Dropbox\OCEANS\[DE] OCEANS\FROZEN OCEANS\RESOURCES\CMP\full-images\de-oceans-44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63621" y="5340543"/>
            <a:ext cx="6759221" cy="10341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F64B1"/>
                </a:solidFill>
                <a:latin typeface="Akzidenz Grotesk BE Cn" panose="020B0506000000000000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fr-FR" sz="3400">
                <a:solidFill>
                  <a:srgbClr val="FFFFFF"/>
                </a:solidFill>
                <a:latin typeface="Century Gothic Bold"/>
              </a:rPr>
              <a:t>Quels </a:t>
            </a:r>
            <a:br>
              <a:rPr lang="en-GB" sz="3400" dirty="0">
                <a:solidFill>
                  <a:srgbClr val="FFFFFF"/>
                </a:solidFill>
                <a:latin typeface="Century Gothic Bold"/>
              </a:rPr>
            </a:br>
            <a:r>
              <a:rPr lang="fr-FR" sz="3400">
                <a:solidFill>
                  <a:srgbClr val="FFFFFF"/>
                </a:solidFill>
                <a:latin typeface="Century Gothic Bold"/>
              </a:rPr>
              <a:t>défis ?</a:t>
            </a:r>
          </a:p>
        </p:txBody>
      </p:sp>
      <p:sp>
        <p:nvSpPr>
          <p:cNvPr id="13" name="Shape 20">
            <a:extLst>
              <a:ext uri="{FF2B5EF4-FFF2-40B4-BE49-F238E27FC236}">
                <a16:creationId xmlns:a16="http://schemas.microsoft.com/office/drawing/2014/main" id="{08171201-D2AA-204D-B058-3BD8B4371A2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00A19F4-99D7-1D4D-B533-ACDF163E62D6}"/>
              </a:ext>
            </a:extLst>
          </p:cNvPr>
          <p:cNvSpPr txBox="1">
            <a:spLocks/>
          </p:cNvSpPr>
          <p:nvPr/>
        </p:nvSpPr>
        <p:spPr>
          <a:xfrm>
            <a:off x="3600450" y="415063"/>
            <a:ext cx="4679950" cy="327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dirty="0"/>
              <a:t>Leçon 2 : Comment s’entraîner pour être un explorateur de l’Arctique ?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252CF48-0FE7-234B-9553-6EE1DA4DD7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872860F-321F-EF4E-9FCE-C76DE29665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76539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Jamie\Dropbox\OCEANS\[DE] OCEANS\FROZEN OCEANS\RESOURCES\CMP\full-images\de-oceans-2010-035.jpg">
            <a:extLst>
              <a:ext uri="{FF2B5EF4-FFF2-40B4-BE49-F238E27FC236}">
                <a16:creationId xmlns:a16="http://schemas.microsoft.com/office/drawing/2014/main" id="{A4E58CA2-28A2-5E4F-BA69-2CED68AB13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9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172696" y="5330596"/>
            <a:ext cx="1641892" cy="10341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F64B1"/>
                </a:solidFill>
                <a:latin typeface="Akzidenz Grotesk BE Cn" panose="020B0506000000000000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fr-FR" sz="3400" dirty="0">
                <a:solidFill>
                  <a:srgbClr val="FFFFFF"/>
                </a:solidFill>
                <a:latin typeface="Century Gothic Bold"/>
              </a:rPr>
              <a:t>Quels </a:t>
            </a:r>
            <a:br>
              <a:rPr lang="en-GB" sz="3400" dirty="0">
                <a:solidFill>
                  <a:srgbClr val="FFFFFF"/>
                </a:solidFill>
                <a:latin typeface="Century Gothic Bold"/>
              </a:rPr>
            </a:br>
            <a:r>
              <a:rPr lang="fr-FR" sz="3400" dirty="0">
                <a:solidFill>
                  <a:srgbClr val="FFFFFF"/>
                </a:solidFill>
                <a:latin typeface="Century Gothic Bold"/>
              </a:rPr>
              <a:t>défis ?</a:t>
            </a:r>
          </a:p>
        </p:txBody>
      </p:sp>
      <p:sp>
        <p:nvSpPr>
          <p:cNvPr id="13" name="Shape 20">
            <a:extLst>
              <a:ext uri="{FF2B5EF4-FFF2-40B4-BE49-F238E27FC236}">
                <a16:creationId xmlns:a16="http://schemas.microsoft.com/office/drawing/2014/main" id="{D56CCD82-7B22-0F40-8535-4680AD16D9D2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3E2F9FB-6E5B-9748-B3CB-4E8FEEBA0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9050" y="415063"/>
            <a:ext cx="445135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 dirty="0"/>
              <a:t>Leçon 2 : Comment s’entraîner pour être un explorateur de l’Arctique ?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F03E253-EB08-894F-85E0-8263D97816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97BACD6-CD48-3B40-A599-3774C4874A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17605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098A168-55B6-CB4B-8D50-BBED9DCB6B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7125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267699" y="5325743"/>
            <a:ext cx="1523290" cy="10341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F64B1"/>
                </a:solidFill>
                <a:latin typeface="Akzidenz Grotesk BE Cn" panose="020B0506000000000000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fr-FR" sz="3400" dirty="0">
                <a:solidFill>
                  <a:srgbClr val="25243D"/>
                </a:solidFill>
                <a:latin typeface="Century Gothic Bold"/>
              </a:rPr>
              <a:t>Quels </a:t>
            </a:r>
            <a:br>
              <a:rPr lang="en-GB" sz="3400" dirty="0">
                <a:solidFill>
                  <a:srgbClr val="25243D"/>
                </a:solidFill>
                <a:latin typeface="Century Gothic Bold"/>
              </a:rPr>
            </a:br>
            <a:r>
              <a:rPr lang="fr-FR" sz="3400" dirty="0">
                <a:solidFill>
                  <a:srgbClr val="25243D"/>
                </a:solidFill>
                <a:latin typeface="Century Gothic Bold"/>
              </a:rPr>
              <a:t>défis ?</a:t>
            </a:r>
          </a:p>
        </p:txBody>
      </p:sp>
      <p:sp>
        <p:nvSpPr>
          <p:cNvPr id="9" name="Shape 20">
            <a:extLst>
              <a:ext uri="{FF2B5EF4-FFF2-40B4-BE49-F238E27FC236}">
                <a16:creationId xmlns:a16="http://schemas.microsoft.com/office/drawing/2014/main" id="{2E634A0D-33D8-0942-86F9-B9E598F430B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2218A20-AD08-2849-8452-DBF8EB93CCC9}"/>
              </a:ext>
            </a:extLst>
          </p:cNvPr>
          <p:cNvSpPr txBox="1">
            <a:spLocks/>
          </p:cNvSpPr>
          <p:nvPr/>
        </p:nvSpPr>
        <p:spPr>
          <a:xfrm>
            <a:off x="3257550" y="415063"/>
            <a:ext cx="5022850" cy="327658"/>
          </a:xfrm>
          <a:prstGeom prst="rect">
            <a:avLst/>
          </a:prstGeom>
        </p:spPr>
        <p:txBody>
          <a:bodyPr rtlCol="0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dirty="0"/>
              <a:t>Leçon 2 : Comment s’entraîner pour être un explorateur de l’Arctique ?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51289E3-FCCA-DD40-9E2C-22E3ECA557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3A17C57-1022-1246-B2FE-75D07B0583F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66495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E4D6E94-E35C-8D49-BF1B-E122FD2DCE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63622" y="5334604"/>
            <a:ext cx="6759221" cy="10341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F64B1"/>
                </a:solidFill>
                <a:latin typeface="Akzidenz Grotesk BE Cn" panose="020B0506000000000000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fr-FR" sz="3400">
                <a:solidFill>
                  <a:srgbClr val="FFFFFF"/>
                </a:solidFill>
                <a:latin typeface="Century Gothic Bold"/>
              </a:rPr>
              <a:t>Quels </a:t>
            </a:r>
            <a:br>
              <a:rPr lang="en-GB" sz="3400" dirty="0">
                <a:solidFill>
                  <a:srgbClr val="FFFFFF"/>
                </a:solidFill>
                <a:latin typeface="Century Gothic Bold"/>
              </a:rPr>
            </a:br>
            <a:r>
              <a:rPr lang="fr-FR" sz="3400">
                <a:solidFill>
                  <a:srgbClr val="FFFFFF"/>
                </a:solidFill>
                <a:latin typeface="Century Gothic Bold"/>
              </a:rPr>
              <a:t>défis ?</a:t>
            </a:r>
          </a:p>
        </p:txBody>
      </p:sp>
      <p:sp>
        <p:nvSpPr>
          <p:cNvPr id="13" name="Shape 20">
            <a:extLst>
              <a:ext uri="{FF2B5EF4-FFF2-40B4-BE49-F238E27FC236}">
                <a16:creationId xmlns:a16="http://schemas.microsoft.com/office/drawing/2014/main" id="{45E9E27A-B389-8147-8F05-C2E4E054832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F22B6FF-3872-A741-81AD-06EA32343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3232" y="415063"/>
            <a:ext cx="4537168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 dirty="0"/>
              <a:t>Leçon 2 : Comment s’entraîner pour être un explorateur de l’Arctique ?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035984B-A771-094C-A259-A2244A46D6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EC080FB-6296-4041-A317-6A5BC6BD061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0121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3A4CEEF-63DA-46DE-8FC7-E591386598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d0c2b8-7301-49b5-921e-ab84ec4c20a5"/>
    <ds:schemaRef ds:uri="8dd429a2-b850-4aa5-85c2-8487e2b197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7dd0c2b8-7301-49b5-921e-ab84ec4c20a5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8dd429a2-b850-4aa5-85c2-8487e2b197c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1767</TotalTime>
  <Words>852</Words>
  <Application>Microsoft Office PowerPoint</Application>
  <PresentationFormat>On-screen Show (4:3)</PresentationFormat>
  <Paragraphs>117</Paragraphs>
  <Slides>17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Leçon 2 : Comment s’entraîner pour être un explorateur de l’Arctique ?</vt:lpstr>
      <vt:lpstr>Leçon 2 : Comment s’entraîner pour être un explorateur de l’Arctique ?</vt:lpstr>
      <vt:lpstr>Leçon 2 : Comment s’entraîner pour être un explorateur de l’Arctique ?</vt:lpstr>
      <vt:lpstr>Leçon 2 : Comment s’entraîner pour être un explorateur de l’Arctique ?</vt:lpstr>
      <vt:lpstr>PowerPoint Presentation</vt:lpstr>
      <vt:lpstr>Leçon 2 : Comment s’entraîner pour être un explorateur de l’Arctique ?</vt:lpstr>
      <vt:lpstr>PowerPoint Presentation</vt:lpstr>
      <vt:lpstr>Leçon 2 : Comment s’entraîner pour être un explorateur de l’Arctique ?</vt:lpstr>
      <vt:lpstr>Leçon 2 : Comment s’entraîner pour être un explorateur de l’Arctique ?</vt:lpstr>
      <vt:lpstr>Leçon 2 : Comment s’entraîner pour être un explorateur de l’Arctique ?</vt:lpstr>
      <vt:lpstr>Leçon 2 : Comment s’entraîner pour être un explorateur de l’Arctique ?</vt:lpstr>
      <vt:lpstr>Leçon 2 : Comment s’entraîner pour être un explorateur de l’Arctique ?</vt:lpstr>
      <vt:lpstr>Leçon 2 : Comment s’entraîner pour être un explorateur de l’Arctique ?</vt:lpstr>
      <vt:lpstr>Leçon 2 : Comment s’entraîner pour être un explorateur de l’Arctique ?</vt:lpstr>
      <vt:lpstr>Leçon 2 : Comment s’entraîner pour être un explorateur de l’Arctique ?</vt:lpstr>
      <vt:lpstr>Leçon 2 : Comment s’entraîner pour être un explorateur de l’Arctique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Louise Cachot</cp:lastModifiedBy>
  <cp:revision>125</cp:revision>
  <cp:lastPrinted>2018-10-15T11:47:29Z</cp:lastPrinted>
  <dcterms:modified xsi:type="dcterms:W3CDTF">2020-04-06T15:56:13Z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